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Prata" panose="020B0604020202020204" charset="0"/>
      <p:regular r:id="rId11"/>
    </p:embeddedFont>
    <p:embeddedFont>
      <p:font typeface="Raleway" pitchFamily="2" charset="-94"/>
      <p:regular r:id="rId12"/>
    </p:embeddedFont>
  </p:embeddedFontLst>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F1DD84-17DE-4580-BAB8-30897A216524}" v="7" dt="2025-03-01T18:07:25.0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hir Tolu" userId="065da639b33e1c02" providerId="LiveId" clId="{40F1DD84-17DE-4580-BAB8-30897A216524}"/>
    <pc:docChg chg="custSel modSld">
      <pc:chgData name="Tahir Tolu" userId="065da639b33e1c02" providerId="LiveId" clId="{40F1DD84-17DE-4580-BAB8-30897A216524}" dt="2025-03-01T18:07:27.308" v="47" actId="20577"/>
      <pc:docMkLst>
        <pc:docMk/>
      </pc:docMkLst>
      <pc:sldChg chg="addSp delSp modSp mod">
        <pc:chgData name="Tahir Tolu" userId="065da639b33e1c02" providerId="LiveId" clId="{40F1DD84-17DE-4580-BAB8-30897A216524}" dt="2025-03-01T18:07:02.284" v="35" actId="14100"/>
        <pc:sldMkLst>
          <pc:docMk/>
          <pc:sldMk cId="0" sldId="256"/>
        </pc:sldMkLst>
        <pc:spChg chg="add del mod">
          <ac:chgData name="Tahir Tolu" userId="065da639b33e1c02" providerId="LiveId" clId="{40F1DD84-17DE-4580-BAB8-30897A216524}" dt="2025-03-01T18:04:02.182" v="11" actId="478"/>
          <ac:spMkLst>
            <pc:docMk/>
            <pc:sldMk cId="0" sldId="256"/>
            <ac:spMk id="5" creationId="{6F078A17-DDB6-D8C3-4B6A-E48B07C35E0F}"/>
          </ac:spMkLst>
        </pc:spChg>
        <pc:spChg chg="add del mod">
          <ac:chgData name="Tahir Tolu" userId="065da639b33e1c02" providerId="LiveId" clId="{40F1DD84-17DE-4580-BAB8-30897A216524}" dt="2025-03-01T18:05:13.684" v="29" actId="478"/>
          <ac:spMkLst>
            <pc:docMk/>
            <pc:sldMk cId="0" sldId="256"/>
            <ac:spMk id="6" creationId="{3A5B0D8D-5842-A71F-7C22-9E0E4571EB8C}"/>
          </ac:spMkLst>
        </pc:spChg>
        <pc:spChg chg="add mod">
          <ac:chgData name="Tahir Tolu" userId="065da639b33e1c02" providerId="LiveId" clId="{40F1DD84-17DE-4580-BAB8-30897A216524}" dt="2025-03-01T18:07:02.284" v="35" actId="14100"/>
          <ac:spMkLst>
            <pc:docMk/>
            <pc:sldMk cId="0" sldId="256"/>
            <ac:spMk id="7" creationId="{D2D2396E-AF6E-EBB6-310F-38BF98075DD4}"/>
          </ac:spMkLst>
        </pc:spChg>
      </pc:sldChg>
      <pc:sldChg chg="addSp modSp mod">
        <pc:chgData name="Tahir Tolu" userId="065da639b33e1c02" providerId="LiveId" clId="{40F1DD84-17DE-4580-BAB8-30897A216524}" dt="2025-03-01T18:07:09.992" v="38" actId="20577"/>
        <pc:sldMkLst>
          <pc:docMk/>
          <pc:sldMk cId="0" sldId="257"/>
        </pc:sldMkLst>
        <pc:spChg chg="add mod">
          <ac:chgData name="Tahir Tolu" userId="065da639b33e1c02" providerId="LiveId" clId="{40F1DD84-17DE-4580-BAB8-30897A216524}" dt="2025-03-01T18:07:09.992" v="38" actId="20577"/>
          <ac:spMkLst>
            <pc:docMk/>
            <pc:sldMk cId="0" sldId="257"/>
            <ac:spMk id="9" creationId="{ED70FACA-BDC7-9020-A494-AD3C7D326DFE}"/>
          </ac:spMkLst>
        </pc:spChg>
      </pc:sldChg>
      <pc:sldChg chg="addSp modSp mod">
        <pc:chgData name="Tahir Tolu" userId="065da639b33e1c02" providerId="LiveId" clId="{40F1DD84-17DE-4580-BAB8-30897A216524}" dt="2025-03-01T18:07:16.013" v="41" actId="20577"/>
        <pc:sldMkLst>
          <pc:docMk/>
          <pc:sldMk cId="0" sldId="259"/>
        </pc:sldMkLst>
        <pc:spChg chg="add mod">
          <ac:chgData name="Tahir Tolu" userId="065da639b33e1c02" providerId="LiveId" clId="{40F1DD84-17DE-4580-BAB8-30897A216524}" dt="2025-03-01T18:07:16.013" v="41" actId="20577"/>
          <ac:spMkLst>
            <pc:docMk/>
            <pc:sldMk cId="0" sldId="259"/>
            <ac:spMk id="7" creationId="{DBC381DF-109C-1731-467F-2CD567BA04DE}"/>
          </ac:spMkLst>
        </pc:spChg>
      </pc:sldChg>
      <pc:sldChg chg="addSp modSp mod">
        <pc:chgData name="Tahir Tolu" userId="065da639b33e1c02" providerId="LiveId" clId="{40F1DD84-17DE-4580-BAB8-30897A216524}" dt="2025-03-01T18:07:22.445" v="44" actId="20577"/>
        <pc:sldMkLst>
          <pc:docMk/>
          <pc:sldMk cId="0" sldId="261"/>
        </pc:sldMkLst>
        <pc:spChg chg="add mod">
          <ac:chgData name="Tahir Tolu" userId="065da639b33e1c02" providerId="LiveId" clId="{40F1DD84-17DE-4580-BAB8-30897A216524}" dt="2025-03-01T18:07:22.445" v="44" actId="20577"/>
          <ac:spMkLst>
            <pc:docMk/>
            <pc:sldMk cId="0" sldId="261"/>
            <ac:spMk id="13" creationId="{ED4DDABC-079B-4516-5645-A1E6D549CA38}"/>
          </ac:spMkLst>
        </pc:spChg>
      </pc:sldChg>
      <pc:sldChg chg="addSp modSp mod">
        <pc:chgData name="Tahir Tolu" userId="065da639b33e1c02" providerId="LiveId" clId="{40F1DD84-17DE-4580-BAB8-30897A216524}" dt="2025-03-01T18:07:27.308" v="47" actId="20577"/>
        <pc:sldMkLst>
          <pc:docMk/>
          <pc:sldMk cId="0" sldId="262"/>
        </pc:sldMkLst>
        <pc:spChg chg="add mod">
          <ac:chgData name="Tahir Tolu" userId="065da639b33e1c02" providerId="LiveId" clId="{40F1DD84-17DE-4580-BAB8-30897A216524}" dt="2025-03-01T18:07:27.308" v="47" actId="20577"/>
          <ac:spMkLst>
            <pc:docMk/>
            <pc:sldMk cId="0" sldId="262"/>
            <ac:spMk id="10" creationId="{69F08D73-28EB-E321-ABFA-60E19589E3E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1502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446967"/>
            <a:ext cx="7556421" cy="3543895"/>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Gemi Tespiti Uygulamasında YOLOv8 ve YOLOv9 Algoritmalarının Performans Değerlendirmesi</a:t>
            </a:r>
            <a:endParaRPr lang="en-US" sz="4450" dirty="0"/>
          </a:p>
        </p:txBody>
      </p:sp>
      <p:sp>
        <p:nvSpPr>
          <p:cNvPr id="4" name="Text 1"/>
          <p:cNvSpPr/>
          <p:nvPr/>
        </p:nvSpPr>
        <p:spPr>
          <a:xfrm>
            <a:off x="6280190" y="5331023"/>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Bu sunum, Beyzanur Tekindemir ve Fatih Ahmet Şenel'in 2024 yılında gerçekleştirdiği bir çalışmanın sonuçlarını ele almaktadır. Çalışmada, YOLOv8 ve YOLOv9 algoritmalarının gemi tespiti ve sınıflandırması üzerindeki performansları karşılaştırılmıştır.</a:t>
            </a:r>
            <a:endParaRPr lang="en-US" sz="1750" dirty="0"/>
          </a:p>
        </p:txBody>
      </p:sp>
      <p:sp>
        <p:nvSpPr>
          <p:cNvPr id="7" name="Metin kutusu 6">
            <a:extLst>
              <a:ext uri="{FF2B5EF4-FFF2-40B4-BE49-F238E27FC236}">
                <a16:creationId xmlns:a16="http://schemas.microsoft.com/office/drawing/2014/main" id="{D2D2396E-AF6E-EBB6-310F-38BF98075DD4}"/>
              </a:ext>
            </a:extLst>
          </p:cNvPr>
          <p:cNvSpPr txBox="1"/>
          <p:nvPr/>
        </p:nvSpPr>
        <p:spPr>
          <a:xfrm>
            <a:off x="12756994" y="7767495"/>
            <a:ext cx="1873405" cy="369332"/>
          </a:xfrm>
          <a:prstGeom prst="rect">
            <a:avLst/>
          </a:prstGeom>
          <a:solidFill>
            <a:schemeClr val="tx1">
              <a:lumMod val="85000"/>
              <a:lumOff val="15000"/>
            </a:schemeClr>
          </a:solidFill>
        </p:spPr>
        <p:txBody>
          <a:bodyPr wrap="square" rtlCol="0">
            <a:spAutoFit/>
          </a:bodyPr>
          <a:lstStyle/>
          <a:p>
            <a:pPr algn="ctr"/>
            <a:r>
              <a:rPr lang="tr-TR" dirty="0">
                <a:solidFill>
                  <a:schemeClr val="bg2"/>
                </a:solidFill>
              </a:rPr>
              <a:t>1</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978700"/>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Çalışmanın Amacı</a:t>
            </a:r>
            <a:endParaRPr lang="en-US" sz="4450" dirty="0"/>
          </a:p>
        </p:txBody>
      </p:sp>
      <p:sp>
        <p:nvSpPr>
          <p:cNvPr id="3" name="Text 1"/>
          <p:cNvSpPr/>
          <p:nvPr/>
        </p:nvSpPr>
        <p:spPr>
          <a:xfrm>
            <a:off x="793790" y="325445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Amaç</a:t>
            </a:r>
            <a:endParaRPr lang="en-US" sz="2200" dirty="0"/>
          </a:p>
        </p:txBody>
      </p:sp>
      <p:sp>
        <p:nvSpPr>
          <p:cNvPr id="4" name="Text 2"/>
          <p:cNvSpPr/>
          <p:nvPr/>
        </p:nvSpPr>
        <p:spPr>
          <a:xfrm>
            <a:off x="793790" y="3835598"/>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Bu çalışmanın amacı, derin öğrenme tabanlı YOLO mimarilerinin gemi tespiti ve sınıflandırması üzerindeki performanslarını kıyaslamak ve en uygun modelin belirlenmesini sağlamaktır.</a:t>
            </a:r>
            <a:endParaRPr lang="en-US" sz="1750" dirty="0"/>
          </a:p>
        </p:txBody>
      </p:sp>
      <p:sp>
        <p:nvSpPr>
          <p:cNvPr id="5" name="Text 3"/>
          <p:cNvSpPr/>
          <p:nvPr/>
        </p:nvSpPr>
        <p:spPr>
          <a:xfrm>
            <a:off x="7599521" y="325445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Hedefler</a:t>
            </a:r>
            <a:endParaRPr lang="en-US" sz="2200" dirty="0"/>
          </a:p>
        </p:txBody>
      </p:sp>
      <p:sp>
        <p:nvSpPr>
          <p:cNvPr id="6" name="Text 4"/>
          <p:cNvSpPr/>
          <p:nvPr/>
        </p:nvSpPr>
        <p:spPr>
          <a:xfrm>
            <a:off x="7599521" y="3835598"/>
            <a:ext cx="6244709" cy="725805"/>
          </a:xfrm>
          <a:prstGeom prst="rect">
            <a:avLst/>
          </a:prstGeom>
          <a:noFill/>
          <a:ln/>
        </p:spPr>
        <p:txBody>
          <a:bodyPr wrap="square" lIns="0" tIns="0" rIns="0" bIns="0" rtlCol="0" anchor="t"/>
          <a:lstStyle/>
          <a:p>
            <a:pPr marL="342900" indent="-342900">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Uzaktan algılama görüntüleri kullanarak otomatik gemi tespiti yapmak</a:t>
            </a:r>
            <a:endParaRPr lang="en-US" sz="1750" dirty="0"/>
          </a:p>
        </p:txBody>
      </p:sp>
      <p:sp>
        <p:nvSpPr>
          <p:cNvPr id="7" name="Text 5"/>
          <p:cNvSpPr/>
          <p:nvPr/>
        </p:nvSpPr>
        <p:spPr>
          <a:xfrm>
            <a:off x="7599521" y="4640699"/>
            <a:ext cx="6244709" cy="725805"/>
          </a:xfrm>
          <a:prstGeom prst="rect">
            <a:avLst/>
          </a:prstGeom>
          <a:noFill/>
          <a:ln/>
        </p:spPr>
        <p:txBody>
          <a:bodyPr wrap="square" lIns="0" tIns="0" rIns="0" bIns="0" rtlCol="0" anchor="t"/>
          <a:lstStyle/>
          <a:p>
            <a:pPr marL="342900" indent="-342900">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YOLOv8 ve YOLOv9'un eğitim süreci, doğruluk oranları ve hata metriklerini karşılaştırmak</a:t>
            </a:r>
            <a:endParaRPr lang="en-US" sz="1750" dirty="0"/>
          </a:p>
        </p:txBody>
      </p:sp>
      <p:sp>
        <p:nvSpPr>
          <p:cNvPr id="8" name="Text 6"/>
          <p:cNvSpPr/>
          <p:nvPr/>
        </p:nvSpPr>
        <p:spPr>
          <a:xfrm>
            <a:off x="7599521" y="5445800"/>
            <a:ext cx="6244709" cy="725805"/>
          </a:xfrm>
          <a:prstGeom prst="rect">
            <a:avLst/>
          </a:prstGeom>
          <a:noFill/>
          <a:ln/>
        </p:spPr>
        <p:txBody>
          <a:bodyPr wrap="square" lIns="0" tIns="0" rIns="0" bIns="0" rtlCol="0" anchor="t"/>
          <a:lstStyle/>
          <a:p>
            <a:pPr marL="342900" indent="-342900">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Gemi tespiti konusunda gerçek zamanlı çözümler sunabilecek bir modelin uygunluğunu değerlendirmek</a:t>
            </a:r>
            <a:endParaRPr lang="en-US" sz="1750" dirty="0"/>
          </a:p>
        </p:txBody>
      </p:sp>
      <p:sp>
        <p:nvSpPr>
          <p:cNvPr id="9" name="Metin kutusu 8">
            <a:extLst>
              <a:ext uri="{FF2B5EF4-FFF2-40B4-BE49-F238E27FC236}">
                <a16:creationId xmlns:a16="http://schemas.microsoft.com/office/drawing/2014/main" id="{ED70FACA-BDC7-9020-A494-AD3C7D326DFE}"/>
              </a:ext>
            </a:extLst>
          </p:cNvPr>
          <p:cNvSpPr txBox="1"/>
          <p:nvPr/>
        </p:nvSpPr>
        <p:spPr>
          <a:xfrm>
            <a:off x="12756994" y="7767495"/>
            <a:ext cx="1873405" cy="369332"/>
          </a:xfrm>
          <a:prstGeom prst="rect">
            <a:avLst/>
          </a:prstGeom>
          <a:solidFill>
            <a:schemeClr val="tx1">
              <a:lumMod val="85000"/>
              <a:lumOff val="15000"/>
            </a:schemeClr>
          </a:solidFill>
        </p:spPr>
        <p:txBody>
          <a:bodyPr wrap="square" rtlCol="0">
            <a:spAutoFit/>
          </a:bodyPr>
          <a:lstStyle/>
          <a:p>
            <a:pPr algn="ctr"/>
            <a:r>
              <a:rPr lang="tr-TR" dirty="0">
                <a:solidFill>
                  <a:schemeClr val="bg2"/>
                </a:solidFill>
              </a:rPr>
              <a:t>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19363" y="769025"/>
            <a:ext cx="4424363" cy="553045"/>
          </a:xfrm>
          <a:prstGeom prst="rect">
            <a:avLst/>
          </a:prstGeom>
          <a:noFill/>
          <a:ln/>
        </p:spPr>
        <p:txBody>
          <a:bodyPr wrap="none" lIns="0" tIns="0" rIns="0" bIns="0" rtlCol="0" anchor="t"/>
          <a:lstStyle/>
          <a:p>
            <a:pPr marL="0" indent="0">
              <a:lnSpc>
                <a:spcPts val="4350"/>
              </a:lnSpc>
              <a:buNone/>
            </a:pPr>
            <a:r>
              <a:rPr lang="en-US" sz="3450" dirty="0">
                <a:solidFill>
                  <a:srgbClr val="F2E782"/>
                </a:solidFill>
                <a:latin typeface="Prata" pitchFamily="34" charset="0"/>
                <a:ea typeface="Prata" pitchFamily="34" charset="-122"/>
                <a:cs typeface="Prata" pitchFamily="34" charset="-120"/>
              </a:rPr>
              <a:t>Kullanılan Yöntem</a:t>
            </a:r>
            <a:endParaRPr lang="en-US" sz="3450" dirty="0"/>
          </a:p>
        </p:txBody>
      </p:sp>
      <p:sp>
        <p:nvSpPr>
          <p:cNvPr id="4" name="Shape 1"/>
          <p:cNvSpPr/>
          <p:nvPr/>
        </p:nvSpPr>
        <p:spPr>
          <a:xfrm>
            <a:off x="619363" y="1786533"/>
            <a:ext cx="398145" cy="398145"/>
          </a:xfrm>
          <a:prstGeom prst="roundRect">
            <a:avLst>
              <a:gd name="adj" fmla="val 6668"/>
            </a:avLst>
          </a:prstGeom>
          <a:solidFill>
            <a:srgbClr val="3A3B3C"/>
          </a:solidFill>
          <a:ln/>
        </p:spPr>
        <p:txBody>
          <a:bodyPr/>
          <a:lstStyle/>
          <a:p>
            <a:endParaRPr lang="tr-TR"/>
          </a:p>
        </p:txBody>
      </p:sp>
      <p:sp>
        <p:nvSpPr>
          <p:cNvPr id="5" name="Text 2"/>
          <p:cNvSpPr/>
          <p:nvPr/>
        </p:nvSpPr>
        <p:spPr>
          <a:xfrm>
            <a:off x="772597" y="1852851"/>
            <a:ext cx="91678" cy="265509"/>
          </a:xfrm>
          <a:prstGeom prst="rect">
            <a:avLst/>
          </a:prstGeom>
          <a:noFill/>
          <a:ln/>
        </p:spPr>
        <p:txBody>
          <a:bodyPr wrap="none" lIns="0" tIns="0" rIns="0" bIns="0" rtlCol="0" anchor="t"/>
          <a:lstStyle/>
          <a:p>
            <a:pPr marL="0" indent="0" algn="ctr">
              <a:lnSpc>
                <a:spcPts val="2050"/>
              </a:lnSpc>
              <a:buNone/>
            </a:pPr>
            <a:r>
              <a:rPr lang="en-US" sz="2050" dirty="0">
                <a:solidFill>
                  <a:srgbClr val="CFCBBF"/>
                </a:solidFill>
                <a:latin typeface="Prata" pitchFamily="34" charset="0"/>
                <a:ea typeface="Prata" pitchFamily="34" charset="-122"/>
                <a:cs typeface="Prata" pitchFamily="34" charset="-120"/>
              </a:rPr>
              <a:t>1</a:t>
            </a:r>
            <a:endParaRPr lang="en-US" sz="2050" dirty="0"/>
          </a:p>
        </p:txBody>
      </p:sp>
      <p:sp>
        <p:nvSpPr>
          <p:cNvPr id="6" name="Text 3"/>
          <p:cNvSpPr/>
          <p:nvPr/>
        </p:nvSpPr>
        <p:spPr>
          <a:xfrm>
            <a:off x="1194435" y="1786533"/>
            <a:ext cx="2212181" cy="276463"/>
          </a:xfrm>
          <a:prstGeom prst="rect">
            <a:avLst/>
          </a:prstGeom>
          <a:noFill/>
          <a:ln/>
        </p:spPr>
        <p:txBody>
          <a:bodyPr wrap="none" lIns="0" tIns="0" rIns="0" bIns="0" rtlCol="0" anchor="t"/>
          <a:lstStyle/>
          <a:p>
            <a:pPr marL="0" indent="0">
              <a:lnSpc>
                <a:spcPts val="2150"/>
              </a:lnSpc>
              <a:buNone/>
            </a:pPr>
            <a:r>
              <a:rPr lang="en-US" sz="1700" dirty="0">
                <a:solidFill>
                  <a:srgbClr val="CFCBBF"/>
                </a:solidFill>
                <a:latin typeface="Prata" pitchFamily="34" charset="0"/>
                <a:ea typeface="Prata" pitchFamily="34" charset="-122"/>
                <a:cs typeface="Prata" pitchFamily="34" charset="-120"/>
              </a:rPr>
              <a:t>Veri Seti</a:t>
            </a:r>
            <a:endParaRPr lang="en-US" sz="1700" dirty="0"/>
          </a:p>
        </p:txBody>
      </p:sp>
      <p:sp>
        <p:nvSpPr>
          <p:cNvPr id="7" name="Text 4"/>
          <p:cNvSpPr/>
          <p:nvPr/>
        </p:nvSpPr>
        <p:spPr>
          <a:xfrm>
            <a:off x="1194435" y="2169081"/>
            <a:ext cx="7330202" cy="566023"/>
          </a:xfrm>
          <a:prstGeom prst="rect">
            <a:avLst/>
          </a:prstGeom>
          <a:noFill/>
          <a:ln/>
        </p:spPr>
        <p:txBody>
          <a:bodyPr wrap="square" lIns="0" tIns="0" rIns="0" bIns="0" rtlCol="0" anchor="t"/>
          <a:lstStyle/>
          <a:p>
            <a:pPr marL="0" indent="0">
              <a:lnSpc>
                <a:spcPts val="2200"/>
              </a:lnSpc>
              <a:buNone/>
            </a:pPr>
            <a:r>
              <a:rPr lang="en-US" sz="1350" dirty="0">
                <a:solidFill>
                  <a:srgbClr val="CFCBBF"/>
                </a:solidFill>
                <a:latin typeface="Raleway" pitchFamily="34" charset="0"/>
                <a:ea typeface="Raleway" pitchFamily="34" charset="-122"/>
                <a:cs typeface="Raleway" pitchFamily="34" charset="-120"/>
              </a:rPr>
              <a:t>Çalışmada "Ships in Google Earth" adlı veri seti kullanılmıştır. Bu veri seti, farklı hava koşulları ve ışıklandırma şartlarında çekilmiş uydu görüntülerinden oluşmaktadır.</a:t>
            </a:r>
            <a:endParaRPr lang="en-US" sz="1350" dirty="0"/>
          </a:p>
        </p:txBody>
      </p:sp>
      <p:sp>
        <p:nvSpPr>
          <p:cNvPr id="8" name="Shape 5"/>
          <p:cNvSpPr/>
          <p:nvPr/>
        </p:nvSpPr>
        <p:spPr>
          <a:xfrm>
            <a:off x="619363" y="3111103"/>
            <a:ext cx="398145" cy="398145"/>
          </a:xfrm>
          <a:prstGeom prst="roundRect">
            <a:avLst>
              <a:gd name="adj" fmla="val 6668"/>
            </a:avLst>
          </a:prstGeom>
          <a:solidFill>
            <a:srgbClr val="3A3B3C"/>
          </a:solidFill>
          <a:ln/>
        </p:spPr>
        <p:txBody>
          <a:bodyPr/>
          <a:lstStyle/>
          <a:p>
            <a:endParaRPr lang="tr-TR"/>
          </a:p>
        </p:txBody>
      </p:sp>
      <p:sp>
        <p:nvSpPr>
          <p:cNvPr id="9" name="Text 6"/>
          <p:cNvSpPr/>
          <p:nvPr/>
        </p:nvSpPr>
        <p:spPr>
          <a:xfrm>
            <a:off x="736997" y="3177421"/>
            <a:ext cx="162758" cy="265509"/>
          </a:xfrm>
          <a:prstGeom prst="rect">
            <a:avLst/>
          </a:prstGeom>
          <a:noFill/>
          <a:ln/>
        </p:spPr>
        <p:txBody>
          <a:bodyPr wrap="none" lIns="0" tIns="0" rIns="0" bIns="0" rtlCol="0" anchor="t"/>
          <a:lstStyle/>
          <a:p>
            <a:pPr marL="0" indent="0" algn="ctr">
              <a:lnSpc>
                <a:spcPts val="2050"/>
              </a:lnSpc>
              <a:buNone/>
            </a:pPr>
            <a:r>
              <a:rPr lang="en-US" sz="2050" dirty="0">
                <a:solidFill>
                  <a:srgbClr val="CFCBBF"/>
                </a:solidFill>
                <a:latin typeface="Prata" pitchFamily="34" charset="0"/>
                <a:ea typeface="Prata" pitchFamily="34" charset="-122"/>
                <a:cs typeface="Prata" pitchFamily="34" charset="-120"/>
              </a:rPr>
              <a:t>2</a:t>
            </a:r>
            <a:endParaRPr lang="en-US" sz="2050" dirty="0"/>
          </a:p>
        </p:txBody>
      </p:sp>
      <p:sp>
        <p:nvSpPr>
          <p:cNvPr id="10" name="Text 7"/>
          <p:cNvSpPr/>
          <p:nvPr/>
        </p:nvSpPr>
        <p:spPr>
          <a:xfrm>
            <a:off x="1194435" y="3111103"/>
            <a:ext cx="2212181" cy="276463"/>
          </a:xfrm>
          <a:prstGeom prst="rect">
            <a:avLst/>
          </a:prstGeom>
          <a:noFill/>
          <a:ln/>
        </p:spPr>
        <p:txBody>
          <a:bodyPr wrap="none" lIns="0" tIns="0" rIns="0" bIns="0" rtlCol="0" anchor="t"/>
          <a:lstStyle/>
          <a:p>
            <a:pPr marL="0" indent="0">
              <a:lnSpc>
                <a:spcPts val="2150"/>
              </a:lnSpc>
              <a:buNone/>
            </a:pPr>
            <a:r>
              <a:rPr lang="en-US" sz="1700" dirty="0">
                <a:solidFill>
                  <a:srgbClr val="CFCBBF"/>
                </a:solidFill>
                <a:latin typeface="Prata" pitchFamily="34" charset="0"/>
                <a:ea typeface="Prata" pitchFamily="34" charset="-122"/>
                <a:cs typeface="Prata" pitchFamily="34" charset="-120"/>
              </a:rPr>
              <a:t>Ön İşleme</a:t>
            </a:r>
            <a:endParaRPr lang="en-US" sz="1700" dirty="0"/>
          </a:p>
        </p:txBody>
      </p:sp>
      <p:sp>
        <p:nvSpPr>
          <p:cNvPr id="11" name="Text 8"/>
          <p:cNvSpPr/>
          <p:nvPr/>
        </p:nvSpPr>
        <p:spPr>
          <a:xfrm>
            <a:off x="1194435" y="3493651"/>
            <a:ext cx="7330202" cy="566023"/>
          </a:xfrm>
          <a:prstGeom prst="rect">
            <a:avLst/>
          </a:prstGeom>
          <a:noFill/>
          <a:ln/>
        </p:spPr>
        <p:txBody>
          <a:bodyPr wrap="square" lIns="0" tIns="0" rIns="0" bIns="0" rtlCol="0" anchor="t"/>
          <a:lstStyle/>
          <a:p>
            <a:pPr marL="0" indent="0">
              <a:lnSpc>
                <a:spcPts val="2200"/>
              </a:lnSpc>
              <a:buNone/>
            </a:pPr>
            <a:r>
              <a:rPr lang="en-US" sz="1350" dirty="0">
                <a:solidFill>
                  <a:srgbClr val="CFCBBF"/>
                </a:solidFill>
                <a:latin typeface="Raleway" pitchFamily="34" charset="0"/>
                <a:ea typeface="Raleway" pitchFamily="34" charset="-122"/>
                <a:cs typeface="Raleway" pitchFamily="34" charset="-120"/>
              </a:rPr>
              <a:t>Görüntüler 640x640 piksel boyutuna ölçeklendirilmiş ve veri artırma teknikleri uygulanmıştır (yansıtma, döndürme vb.).</a:t>
            </a:r>
            <a:endParaRPr lang="en-US" sz="1350" dirty="0"/>
          </a:p>
        </p:txBody>
      </p:sp>
      <p:sp>
        <p:nvSpPr>
          <p:cNvPr id="12" name="Shape 9"/>
          <p:cNvSpPr/>
          <p:nvPr/>
        </p:nvSpPr>
        <p:spPr>
          <a:xfrm>
            <a:off x="619363" y="4435673"/>
            <a:ext cx="398145" cy="398145"/>
          </a:xfrm>
          <a:prstGeom prst="roundRect">
            <a:avLst>
              <a:gd name="adj" fmla="val 6668"/>
            </a:avLst>
          </a:prstGeom>
          <a:solidFill>
            <a:srgbClr val="3A3B3C"/>
          </a:solidFill>
          <a:ln/>
        </p:spPr>
        <p:txBody>
          <a:bodyPr/>
          <a:lstStyle/>
          <a:p>
            <a:endParaRPr lang="tr-TR"/>
          </a:p>
        </p:txBody>
      </p:sp>
      <p:sp>
        <p:nvSpPr>
          <p:cNvPr id="13" name="Text 10"/>
          <p:cNvSpPr/>
          <p:nvPr/>
        </p:nvSpPr>
        <p:spPr>
          <a:xfrm>
            <a:off x="736163" y="4501991"/>
            <a:ext cx="164544" cy="265509"/>
          </a:xfrm>
          <a:prstGeom prst="rect">
            <a:avLst/>
          </a:prstGeom>
          <a:noFill/>
          <a:ln/>
        </p:spPr>
        <p:txBody>
          <a:bodyPr wrap="none" lIns="0" tIns="0" rIns="0" bIns="0" rtlCol="0" anchor="t"/>
          <a:lstStyle/>
          <a:p>
            <a:pPr marL="0" indent="0" algn="ctr">
              <a:lnSpc>
                <a:spcPts val="2050"/>
              </a:lnSpc>
              <a:buNone/>
            </a:pPr>
            <a:r>
              <a:rPr lang="en-US" sz="2050" dirty="0">
                <a:solidFill>
                  <a:srgbClr val="CFCBBF"/>
                </a:solidFill>
                <a:latin typeface="Prata" pitchFamily="34" charset="0"/>
                <a:ea typeface="Prata" pitchFamily="34" charset="-122"/>
                <a:cs typeface="Prata" pitchFamily="34" charset="-120"/>
              </a:rPr>
              <a:t>3</a:t>
            </a:r>
            <a:endParaRPr lang="en-US" sz="2050" dirty="0"/>
          </a:p>
        </p:txBody>
      </p:sp>
      <p:sp>
        <p:nvSpPr>
          <p:cNvPr id="14" name="Text 11"/>
          <p:cNvSpPr/>
          <p:nvPr/>
        </p:nvSpPr>
        <p:spPr>
          <a:xfrm>
            <a:off x="1194435" y="4435673"/>
            <a:ext cx="2212181" cy="276463"/>
          </a:xfrm>
          <a:prstGeom prst="rect">
            <a:avLst/>
          </a:prstGeom>
          <a:noFill/>
          <a:ln/>
        </p:spPr>
        <p:txBody>
          <a:bodyPr wrap="none" lIns="0" tIns="0" rIns="0" bIns="0" rtlCol="0" anchor="t"/>
          <a:lstStyle/>
          <a:p>
            <a:pPr marL="0" indent="0">
              <a:lnSpc>
                <a:spcPts val="2150"/>
              </a:lnSpc>
              <a:buNone/>
            </a:pPr>
            <a:r>
              <a:rPr lang="en-US" sz="1700" dirty="0">
                <a:solidFill>
                  <a:srgbClr val="CFCBBF"/>
                </a:solidFill>
                <a:latin typeface="Prata" pitchFamily="34" charset="0"/>
                <a:ea typeface="Prata" pitchFamily="34" charset="-122"/>
                <a:cs typeface="Prata" pitchFamily="34" charset="-120"/>
              </a:rPr>
              <a:t>Algoritmalar</a:t>
            </a:r>
            <a:endParaRPr lang="en-US" sz="1700" dirty="0"/>
          </a:p>
        </p:txBody>
      </p:sp>
      <p:sp>
        <p:nvSpPr>
          <p:cNvPr id="15" name="Text 12"/>
          <p:cNvSpPr/>
          <p:nvPr/>
        </p:nvSpPr>
        <p:spPr>
          <a:xfrm>
            <a:off x="1194435" y="4818221"/>
            <a:ext cx="7330202" cy="283012"/>
          </a:xfrm>
          <a:prstGeom prst="rect">
            <a:avLst/>
          </a:prstGeom>
          <a:noFill/>
          <a:ln/>
        </p:spPr>
        <p:txBody>
          <a:bodyPr wrap="none" lIns="0" tIns="0" rIns="0" bIns="0" rtlCol="0" anchor="t"/>
          <a:lstStyle/>
          <a:p>
            <a:pPr marL="342900" indent="-342900">
              <a:lnSpc>
                <a:spcPts val="2200"/>
              </a:lnSpc>
              <a:buSzPct val="100000"/>
              <a:buChar char="•"/>
            </a:pPr>
            <a:r>
              <a:rPr lang="en-US" sz="1350" dirty="0">
                <a:solidFill>
                  <a:srgbClr val="CFCBBF"/>
                </a:solidFill>
                <a:latin typeface="Raleway" pitchFamily="34" charset="0"/>
                <a:ea typeface="Raleway" pitchFamily="34" charset="-122"/>
                <a:cs typeface="Raleway" pitchFamily="34" charset="-120"/>
              </a:rPr>
              <a:t>YOLOv8: Daha hafif ve hızlı bir mimari olup, C2f modülü ile gradyan akışını iyileştirmiştir.</a:t>
            </a:r>
            <a:endParaRPr lang="en-US" sz="1350" dirty="0"/>
          </a:p>
        </p:txBody>
      </p:sp>
      <p:sp>
        <p:nvSpPr>
          <p:cNvPr id="16" name="Text 13"/>
          <p:cNvSpPr/>
          <p:nvPr/>
        </p:nvSpPr>
        <p:spPr>
          <a:xfrm>
            <a:off x="1194435" y="5163145"/>
            <a:ext cx="7330202" cy="566023"/>
          </a:xfrm>
          <a:prstGeom prst="rect">
            <a:avLst/>
          </a:prstGeom>
          <a:noFill/>
          <a:ln/>
        </p:spPr>
        <p:txBody>
          <a:bodyPr wrap="square" lIns="0" tIns="0" rIns="0" bIns="0" rtlCol="0" anchor="t"/>
          <a:lstStyle/>
          <a:p>
            <a:pPr marL="342900" indent="-342900">
              <a:lnSpc>
                <a:spcPts val="2200"/>
              </a:lnSpc>
              <a:buSzPct val="100000"/>
              <a:buChar char="•"/>
            </a:pPr>
            <a:r>
              <a:rPr lang="en-US" sz="1350" dirty="0">
                <a:solidFill>
                  <a:srgbClr val="CFCBBF"/>
                </a:solidFill>
                <a:latin typeface="Raleway" pitchFamily="34" charset="0"/>
                <a:ea typeface="Raleway" pitchFamily="34" charset="-122"/>
                <a:cs typeface="Raleway" pitchFamily="34" charset="-120"/>
              </a:rPr>
              <a:t>YOLOv9: Daha gelişmiş bir mimari olup, RepNCSPELAN4 modülü ile yüksek doğruluk sağlamaktadır.</a:t>
            </a:r>
            <a:endParaRPr lang="en-US" sz="1350" dirty="0"/>
          </a:p>
        </p:txBody>
      </p:sp>
      <p:sp>
        <p:nvSpPr>
          <p:cNvPr id="17" name="Shape 14"/>
          <p:cNvSpPr/>
          <p:nvPr/>
        </p:nvSpPr>
        <p:spPr>
          <a:xfrm>
            <a:off x="619363" y="6105168"/>
            <a:ext cx="398145" cy="398145"/>
          </a:xfrm>
          <a:prstGeom prst="roundRect">
            <a:avLst>
              <a:gd name="adj" fmla="val 6668"/>
            </a:avLst>
          </a:prstGeom>
          <a:solidFill>
            <a:srgbClr val="3A3B3C"/>
          </a:solidFill>
          <a:ln/>
        </p:spPr>
        <p:txBody>
          <a:bodyPr/>
          <a:lstStyle/>
          <a:p>
            <a:endParaRPr lang="tr-TR"/>
          </a:p>
        </p:txBody>
      </p:sp>
      <p:sp>
        <p:nvSpPr>
          <p:cNvPr id="18" name="Text 15"/>
          <p:cNvSpPr/>
          <p:nvPr/>
        </p:nvSpPr>
        <p:spPr>
          <a:xfrm>
            <a:off x="740807" y="6171486"/>
            <a:ext cx="155258" cy="265509"/>
          </a:xfrm>
          <a:prstGeom prst="rect">
            <a:avLst/>
          </a:prstGeom>
          <a:noFill/>
          <a:ln/>
        </p:spPr>
        <p:txBody>
          <a:bodyPr wrap="none" lIns="0" tIns="0" rIns="0" bIns="0" rtlCol="0" anchor="t"/>
          <a:lstStyle/>
          <a:p>
            <a:pPr marL="0" indent="0" algn="ctr">
              <a:lnSpc>
                <a:spcPts val="2050"/>
              </a:lnSpc>
              <a:buNone/>
            </a:pPr>
            <a:r>
              <a:rPr lang="en-US" sz="2050" dirty="0">
                <a:solidFill>
                  <a:srgbClr val="CFCBBF"/>
                </a:solidFill>
                <a:latin typeface="Prata" pitchFamily="34" charset="0"/>
                <a:ea typeface="Prata" pitchFamily="34" charset="-122"/>
                <a:cs typeface="Prata" pitchFamily="34" charset="-120"/>
              </a:rPr>
              <a:t>4</a:t>
            </a:r>
            <a:endParaRPr lang="en-US" sz="2050" dirty="0"/>
          </a:p>
        </p:txBody>
      </p:sp>
      <p:sp>
        <p:nvSpPr>
          <p:cNvPr id="19" name="Text 16"/>
          <p:cNvSpPr/>
          <p:nvPr/>
        </p:nvSpPr>
        <p:spPr>
          <a:xfrm>
            <a:off x="1194435" y="6105168"/>
            <a:ext cx="2727960" cy="276463"/>
          </a:xfrm>
          <a:prstGeom prst="rect">
            <a:avLst/>
          </a:prstGeom>
          <a:noFill/>
          <a:ln/>
        </p:spPr>
        <p:txBody>
          <a:bodyPr wrap="none" lIns="0" tIns="0" rIns="0" bIns="0" rtlCol="0" anchor="t"/>
          <a:lstStyle/>
          <a:p>
            <a:pPr marL="0" indent="0">
              <a:lnSpc>
                <a:spcPts val="2150"/>
              </a:lnSpc>
              <a:buNone/>
            </a:pPr>
            <a:r>
              <a:rPr lang="en-US" sz="1700" dirty="0">
                <a:solidFill>
                  <a:srgbClr val="CFCBBF"/>
                </a:solidFill>
                <a:latin typeface="Prata" pitchFamily="34" charset="0"/>
                <a:ea typeface="Prata" pitchFamily="34" charset="-122"/>
                <a:cs typeface="Prata" pitchFamily="34" charset="-120"/>
              </a:rPr>
              <a:t>Değerlendirme Metrikleri</a:t>
            </a:r>
            <a:endParaRPr lang="en-US" sz="1700" dirty="0"/>
          </a:p>
        </p:txBody>
      </p:sp>
      <p:sp>
        <p:nvSpPr>
          <p:cNvPr id="20" name="Text 17"/>
          <p:cNvSpPr/>
          <p:nvPr/>
        </p:nvSpPr>
        <p:spPr>
          <a:xfrm>
            <a:off x="1194435" y="6487716"/>
            <a:ext cx="7330202" cy="283012"/>
          </a:xfrm>
          <a:prstGeom prst="rect">
            <a:avLst/>
          </a:prstGeom>
          <a:noFill/>
          <a:ln/>
        </p:spPr>
        <p:txBody>
          <a:bodyPr wrap="none" lIns="0" tIns="0" rIns="0" bIns="0" rtlCol="0" anchor="t"/>
          <a:lstStyle/>
          <a:p>
            <a:pPr marL="342900" indent="-342900">
              <a:lnSpc>
                <a:spcPts val="2200"/>
              </a:lnSpc>
              <a:buSzPct val="100000"/>
              <a:buChar char="•"/>
            </a:pPr>
            <a:r>
              <a:rPr lang="en-US" sz="1350" dirty="0">
                <a:solidFill>
                  <a:srgbClr val="CFCBBF"/>
                </a:solidFill>
                <a:latin typeface="Raleway" pitchFamily="34" charset="0"/>
                <a:ea typeface="Raleway" pitchFamily="34" charset="-122"/>
                <a:cs typeface="Raleway" pitchFamily="34" charset="-120"/>
              </a:rPr>
              <a:t>Kesinlik (Precision)</a:t>
            </a:r>
            <a:endParaRPr lang="en-US" sz="1350" dirty="0"/>
          </a:p>
        </p:txBody>
      </p:sp>
      <p:sp>
        <p:nvSpPr>
          <p:cNvPr id="21" name="Text 18"/>
          <p:cNvSpPr/>
          <p:nvPr/>
        </p:nvSpPr>
        <p:spPr>
          <a:xfrm>
            <a:off x="1194435" y="6832640"/>
            <a:ext cx="7330202" cy="283012"/>
          </a:xfrm>
          <a:prstGeom prst="rect">
            <a:avLst/>
          </a:prstGeom>
          <a:noFill/>
          <a:ln/>
        </p:spPr>
        <p:txBody>
          <a:bodyPr wrap="none" lIns="0" tIns="0" rIns="0" bIns="0" rtlCol="0" anchor="t"/>
          <a:lstStyle/>
          <a:p>
            <a:pPr marL="342900" indent="-342900">
              <a:lnSpc>
                <a:spcPts val="2200"/>
              </a:lnSpc>
              <a:buSzPct val="100000"/>
              <a:buChar char="•"/>
            </a:pPr>
            <a:r>
              <a:rPr lang="en-US" sz="1350" dirty="0">
                <a:solidFill>
                  <a:srgbClr val="CFCBBF"/>
                </a:solidFill>
                <a:latin typeface="Raleway" pitchFamily="34" charset="0"/>
                <a:ea typeface="Raleway" pitchFamily="34" charset="-122"/>
                <a:cs typeface="Raleway" pitchFamily="34" charset="-120"/>
              </a:rPr>
              <a:t>Duyarlılık (Recall)</a:t>
            </a:r>
            <a:endParaRPr lang="en-US" sz="1350" dirty="0"/>
          </a:p>
        </p:txBody>
      </p:sp>
      <p:sp>
        <p:nvSpPr>
          <p:cNvPr id="22" name="Text 19"/>
          <p:cNvSpPr/>
          <p:nvPr/>
        </p:nvSpPr>
        <p:spPr>
          <a:xfrm>
            <a:off x="1194435" y="7177564"/>
            <a:ext cx="7330202" cy="283012"/>
          </a:xfrm>
          <a:prstGeom prst="rect">
            <a:avLst/>
          </a:prstGeom>
          <a:noFill/>
          <a:ln/>
        </p:spPr>
        <p:txBody>
          <a:bodyPr wrap="none" lIns="0" tIns="0" rIns="0" bIns="0" rtlCol="0" anchor="t"/>
          <a:lstStyle/>
          <a:p>
            <a:pPr marL="342900" indent="-342900">
              <a:lnSpc>
                <a:spcPts val="2200"/>
              </a:lnSpc>
              <a:buSzPct val="100000"/>
              <a:buChar char="•"/>
            </a:pPr>
            <a:r>
              <a:rPr lang="en-US" sz="1350" dirty="0">
                <a:solidFill>
                  <a:srgbClr val="CFCBBF"/>
                </a:solidFill>
                <a:latin typeface="Raleway" pitchFamily="34" charset="0"/>
                <a:ea typeface="Raleway" pitchFamily="34" charset="-122"/>
                <a:cs typeface="Raleway" pitchFamily="34" charset="-120"/>
              </a:rPr>
              <a:t>Ortalama Hassasiyet (mAP)</a:t>
            </a:r>
            <a:endParaRPr lang="en-US" sz="13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721412"/>
            <a:ext cx="11971734"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Eğitim Süreci ve Performans Karşılaştırması</a:t>
            </a:r>
            <a:endParaRPr lang="en-US" sz="4450" dirty="0"/>
          </a:p>
        </p:txBody>
      </p:sp>
      <p:sp>
        <p:nvSpPr>
          <p:cNvPr id="3" name="Text 1"/>
          <p:cNvSpPr/>
          <p:nvPr/>
        </p:nvSpPr>
        <p:spPr>
          <a:xfrm>
            <a:off x="793790" y="399716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Eğitim Süreci</a:t>
            </a:r>
            <a:endParaRPr lang="en-US" sz="2200" dirty="0"/>
          </a:p>
        </p:txBody>
      </p:sp>
      <p:sp>
        <p:nvSpPr>
          <p:cNvPr id="4" name="Text 2"/>
          <p:cNvSpPr/>
          <p:nvPr/>
        </p:nvSpPr>
        <p:spPr>
          <a:xfrm>
            <a:off x="793790" y="4578310"/>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YOLOv9, başlangıç iterasyonlarında daha hızlı yakınsama göstermiştir.</a:t>
            </a:r>
            <a:endParaRPr lang="en-US" sz="1750" dirty="0"/>
          </a:p>
        </p:txBody>
      </p:sp>
      <p:sp>
        <p:nvSpPr>
          <p:cNvPr id="5" name="Text 3"/>
          <p:cNvSpPr/>
          <p:nvPr/>
        </p:nvSpPr>
        <p:spPr>
          <a:xfrm>
            <a:off x="7599521" y="3997166"/>
            <a:ext cx="2854404"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Kesinlik ve Duyarlılık</a:t>
            </a:r>
            <a:endParaRPr lang="en-US" sz="2200" dirty="0"/>
          </a:p>
        </p:txBody>
      </p:sp>
      <p:sp>
        <p:nvSpPr>
          <p:cNvPr id="6" name="Text 4"/>
          <p:cNvSpPr/>
          <p:nvPr/>
        </p:nvSpPr>
        <p:spPr>
          <a:xfrm>
            <a:off x="7599521" y="4578310"/>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YOLOv9, YOLOv8'e kıyasla daha yüksek kesinlik ve duyarlılık değerlerine ulaşmıştır.</a:t>
            </a:r>
            <a:endParaRPr lang="en-US" sz="1750" dirty="0"/>
          </a:p>
        </p:txBody>
      </p:sp>
      <p:sp>
        <p:nvSpPr>
          <p:cNvPr id="7" name="Metin kutusu 6">
            <a:extLst>
              <a:ext uri="{FF2B5EF4-FFF2-40B4-BE49-F238E27FC236}">
                <a16:creationId xmlns:a16="http://schemas.microsoft.com/office/drawing/2014/main" id="{DBC381DF-109C-1731-467F-2CD567BA04DE}"/>
              </a:ext>
            </a:extLst>
          </p:cNvPr>
          <p:cNvSpPr txBox="1"/>
          <p:nvPr/>
        </p:nvSpPr>
        <p:spPr>
          <a:xfrm>
            <a:off x="12756994" y="7767495"/>
            <a:ext cx="1873405" cy="369332"/>
          </a:xfrm>
          <a:prstGeom prst="rect">
            <a:avLst/>
          </a:prstGeom>
          <a:solidFill>
            <a:schemeClr val="tx1">
              <a:lumMod val="85000"/>
              <a:lumOff val="15000"/>
            </a:schemeClr>
          </a:solidFill>
        </p:spPr>
        <p:txBody>
          <a:bodyPr wrap="square" rtlCol="0">
            <a:spAutoFit/>
          </a:bodyPr>
          <a:lstStyle/>
          <a:p>
            <a:pPr algn="ctr"/>
            <a:r>
              <a:rPr lang="tr-TR" dirty="0">
                <a:solidFill>
                  <a:schemeClr val="bg2"/>
                </a:solidFill>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2934"/>
          </a:xfrm>
          <a:prstGeom prst="rect">
            <a:avLst/>
          </a:prstGeom>
        </p:spPr>
      </p:pic>
      <p:sp>
        <p:nvSpPr>
          <p:cNvPr id="3" name="Text 0"/>
          <p:cNvSpPr/>
          <p:nvPr/>
        </p:nvSpPr>
        <p:spPr>
          <a:xfrm>
            <a:off x="777240" y="610672"/>
            <a:ext cx="7589520" cy="1387793"/>
          </a:xfrm>
          <a:prstGeom prst="rect">
            <a:avLst/>
          </a:prstGeom>
          <a:noFill/>
          <a:ln/>
        </p:spPr>
        <p:txBody>
          <a:bodyPr wrap="square" lIns="0" tIns="0" rIns="0" bIns="0" rtlCol="0" anchor="t"/>
          <a:lstStyle/>
          <a:p>
            <a:pPr marL="0" indent="0">
              <a:lnSpc>
                <a:spcPts val="5450"/>
              </a:lnSpc>
              <a:buNone/>
            </a:pPr>
            <a:r>
              <a:rPr lang="en-US" sz="4350" dirty="0">
                <a:solidFill>
                  <a:srgbClr val="F2E782"/>
                </a:solidFill>
                <a:latin typeface="Prata" pitchFamily="34" charset="0"/>
                <a:ea typeface="Prata" pitchFamily="34" charset="-122"/>
                <a:cs typeface="Prata" pitchFamily="34" charset="-120"/>
              </a:rPr>
              <a:t>Ortalama Hassasiyet (mAP) Sonuçları</a:t>
            </a:r>
            <a:endParaRPr lang="en-US" sz="4350" dirty="0"/>
          </a:p>
        </p:txBody>
      </p:sp>
      <p:sp>
        <p:nvSpPr>
          <p:cNvPr id="4" name="Text 1"/>
          <p:cNvSpPr/>
          <p:nvPr/>
        </p:nvSpPr>
        <p:spPr>
          <a:xfrm>
            <a:off x="777240" y="2442567"/>
            <a:ext cx="7589520" cy="732830"/>
          </a:xfrm>
          <a:prstGeom prst="rect">
            <a:avLst/>
          </a:prstGeom>
          <a:noFill/>
          <a:ln/>
        </p:spPr>
        <p:txBody>
          <a:bodyPr wrap="none" lIns="0" tIns="0" rIns="0" bIns="0" rtlCol="0" anchor="t"/>
          <a:lstStyle/>
          <a:p>
            <a:pPr marL="0" indent="0" algn="ctr">
              <a:lnSpc>
                <a:spcPts val="5750"/>
              </a:lnSpc>
              <a:buNone/>
            </a:pPr>
            <a:r>
              <a:rPr lang="en-US" sz="5750" dirty="0">
                <a:solidFill>
                  <a:srgbClr val="CFCBBF"/>
                </a:solidFill>
                <a:latin typeface="Prata" pitchFamily="34" charset="0"/>
                <a:ea typeface="Prata" pitchFamily="34" charset="-122"/>
                <a:cs typeface="Prata" pitchFamily="34" charset="-120"/>
              </a:rPr>
              <a:t>0.85</a:t>
            </a:r>
            <a:endParaRPr lang="en-US" sz="5750" dirty="0"/>
          </a:p>
        </p:txBody>
      </p:sp>
      <p:sp>
        <p:nvSpPr>
          <p:cNvPr id="5" name="Text 2"/>
          <p:cNvSpPr/>
          <p:nvPr/>
        </p:nvSpPr>
        <p:spPr>
          <a:xfrm>
            <a:off x="3183850" y="3452932"/>
            <a:ext cx="2776180" cy="347067"/>
          </a:xfrm>
          <a:prstGeom prst="rect">
            <a:avLst/>
          </a:prstGeom>
          <a:noFill/>
          <a:ln/>
        </p:spPr>
        <p:txBody>
          <a:bodyPr wrap="none" lIns="0" tIns="0" rIns="0" bIns="0" rtlCol="0" anchor="t"/>
          <a:lstStyle/>
          <a:p>
            <a:pPr marL="0" indent="0" algn="ctr">
              <a:lnSpc>
                <a:spcPts val="2700"/>
              </a:lnSpc>
              <a:buNone/>
            </a:pPr>
            <a:r>
              <a:rPr lang="en-US" sz="2150" dirty="0">
                <a:solidFill>
                  <a:srgbClr val="CFCBBF"/>
                </a:solidFill>
                <a:latin typeface="Prata" pitchFamily="34" charset="0"/>
                <a:ea typeface="Prata" pitchFamily="34" charset="-122"/>
                <a:cs typeface="Prata" pitchFamily="34" charset="-120"/>
              </a:rPr>
              <a:t>mAP@0.5</a:t>
            </a:r>
            <a:endParaRPr lang="en-US" sz="2150" dirty="0"/>
          </a:p>
        </p:txBody>
      </p:sp>
      <p:sp>
        <p:nvSpPr>
          <p:cNvPr id="6" name="Text 3"/>
          <p:cNvSpPr/>
          <p:nvPr/>
        </p:nvSpPr>
        <p:spPr>
          <a:xfrm>
            <a:off x="777240" y="3933230"/>
            <a:ext cx="7589520" cy="710565"/>
          </a:xfrm>
          <a:prstGeom prst="rect">
            <a:avLst/>
          </a:prstGeom>
          <a:noFill/>
          <a:ln/>
        </p:spPr>
        <p:txBody>
          <a:bodyPr wrap="square" lIns="0" tIns="0" rIns="0" bIns="0" rtlCol="0" anchor="t"/>
          <a:lstStyle/>
          <a:p>
            <a:pPr marL="0" indent="0" algn="ctr">
              <a:lnSpc>
                <a:spcPts val="2750"/>
              </a:lnSpc>
              <a:buNone/>
            </a:pPr>
            <a:r>
              <a:rPr lang="en-US" sz="1700" dirty="0">
                <a:solidFill>
                  <a:srgbClr val="CFCBBF"/>
                </a:solidFill>
                <a:latin typeface="Raleway" pitchFamily="34" charset="0"/>
                <a:ea typeface="Raleway" pitchFamily="34" charset="-122"/>
                <a:cs typeface="Raleway" pitchFamily="34" charset="-120"/>
              </a:rPr>
              <a:t>YOLOv9'un mAP@0.5 değeri, YOLOv8'den daha yüksek çıkmıştır, özellikle küçük nesneleri tespit etmede daha başarılı olmuştur.</a:t>
            </a:r>
            <a:endParaRPr lang="en-US" sz="1700" dirty="0"/>
          </a:p>
        </p:txBody>
      </p:sp>
      <p:sp>
        <p:nvSpPr>
          <p:cNvPr id="7" name="Text 4"/>
          <p:cNvSpPr/>
          <p:nvPr/>
        </p:nvSpPr>
        <p:spPr>
          <a:xfrm>
            <a:off x="777240" y="5421035"/>
            <a:ext cx="7589520" cy="732830"/>
          </a:xfrm>
          <a:prstGeom prst="rect">
            <a:avLst/>
          </a:prstGeom>
          <a:noFill/>
          <a:ln/>
        </p:spPr>
        <p:txBody>
          <a:bodyPr wrap="none" lIns="0" tIns="0" rIns="0" bIns="0" rtlCol="0" anchor="t"/>
          <a:lstStyle/>
          <a:p>
            <a:pPr marL="0" indent="0" algn="ctr">
              <a:lnSpc>
                <a:spcPts val="5750"/>
              </a:lnSpc>
              <a:buNone/>
            </a:pPr>
            <a:r>
              <a:rPr lang="en-US" sz="5750" dirty="0">
                <a:solidFill>
                  <a:srgbClr val="CFCBBF"/>
                </a:solidFill>
                <a:latin typeface="Prata" pitchFamily="34" charset="0"/>
                <a:ea typeface="Prata" pitchFamily="34" charset="-122"/>
                <a:cs typeface="Prata" pitchFamily="34" charset="-120"/>
              </a:rPr>
              <a:t>0.78</a:t>
            </a:r>
            <a:endParaRPr lang="en-US" sz="5750" dirty="0"/>
          </a:p>
        </p:txBody>
      </p:sp>
      <p:sp>
        <p:nvSpPr>
          <p:cNvPr id="8" name="Text 5"/>
          <p:cNvSpPr/>
          <p:nvPr/>
        </p:nvSpPr>
        <p:spPr>
          <a:xfrm>
            <a:off x="3183850" y="6431399"/>
            <a:ext cx="2776180" cy="347067"/>
          </a:xfrm>
          <a:prstGeom prst="rect">
            <a:avLst/>
          </a:prstGeom>
          <a:noFill/>
          <a:ln/>
        </p:spPr>
        <p:txBody>
          <a:bodyPr wrap="none" lIns="0" tIns="0" rIns="0" bIns="0" rtlCol="0" anchor="t"/>
          <a:lstStyle/>
          <a:p>
            <a:pPr marL="0" indent="0" algn="ctr">
              <a:lnSpc>
                <a:spcPts val="2700"/>
              </a:lnSpc>
              <a:buNone/>
            </a:pPr>
            <a:r>
              <a:rPr lang="en-US" sz="2150" dirty="0">
                <a:solidFill>
                  <a:srgbClr val="CFCBBF"/>
                </a:solidFill>
                <a:latin typeface="Prata" pitchFamily="34" charset="0"/>
                <a:ea typeface="Prata" pitchFamily="34" charset="-122"/>
                <a:cs typeface="Prata" pitchFamily="34" charset="-120"/>
              </a:rPr>
              <a:t>mAP@0.5:0.95</a:t>
            </a:r>
            <a:endParaRPr lang="en-US" sz="2150" dirty="0"/>
          </a:p>
        </p:txBody>
      </p:sp>
      <p:sp>
        <p:nvSpPr>
          <p:cNvPr id="9" name="Text 6"/>
          <p:cNvSpPr/>
          <p:nvPr/>
        </p:nvSpPr>
        <p:spPr>
          <a:xfrm>
            <a:off x="777240" y="6911697"/>
            <a:ext cx="7589520" cy="710565"/>
          </a:xfrm>
          <a:prstGeom prst="rect">
            <a:avLst/>
          </a:prstGeom>
          <a:noFill/>
          <a:ln/>
        </p:spPr>
        <p:txBody>
          <a:bodyPr wrap="square" lIns="0" tIns="0" rIns="0" bIns="0" rtlCol="0" anchor="t"/>
          <a:lstStyle/>
          <a:p>
            <a:pPr marL="0" indent="0" algn="ctr">
              <a:lnSpc>
                <a:spcPts val="2750"/>
              </a:lnSpc>
              <a:buNone/>
            </a:pPr>
            <a:r>
              <a:rPr lang="en-US" sz="1700" dirty="0">
                <a:solidFill>
                  <a:srgbClr val="CFCBBF"/>
                </a:solidFill>
                <a:latin typeface="Raleway" pitchFamily="34" charset="0"/>
                <a:ea typeface="Raleway" pitchFamily="34" charset="-122"/>
                <a:cs typeface="Raleway" pitchFamily="34" charset="-120"/>
              </a:rPr>
              <a:t>YOLOv8'in mAP@0.5:0.95 değeri ise YOLOv9'a göre daha düşük olup, genel doğruluk açısından YOLOv9'un üstün olduğu görülmüştür.</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810119"/>
            <a:ext cx="5673209"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Sonuçlar ve Öneriler</a:t>
            </a:r>
            <a:endParaRPr lang="en-US" sz="4450" dirty="0"/>
          </a:p>
        </p:txBody>
      </p:sp>
      <p:sp>
        <p:nvSpPr>
          <p:cNvPr id="4" name="Shape 1"/>
          <p:cNvSpPr/>
          <p:nvPr/>
        </p:nvSpPr>
        <p:spPr>
          <a:xfrm>
            <a:off x="793790" y="4859060"/>
            <a:ext cx="4196358" cy="2395657"/>
          </a:xfrm>
          <a:prstGeom prst="roundRect">
            <a:avLst>
              <a:gd name="adj" fmla="val 1420"/>
            </a:avLst>
          </a:prstGeom>
          <a:solidFill>
            <a:srgbClr val="3A3B3C"/>
          </a:solidFill>
          <a:ln/>
        </p:spPr>
        <p:txBody>
          <a:bodyPr/>
          <a:lstStyle/>
          <a:p>
            <a:endParaRPr lang="tr-TR"/>
          </a:p>
        </p:txBody>
      </p:sp>
      <p:sp>
        <p:nvSpPr>
          <p:cNvPr id="5" name="Text 2"/>
          <p:cNvSpPr/>
          <p:nvPr/>
        </p:nvSpPr>
        <p:spPr>
          <a:xfrm>
            <a:off x="1020604" y="508587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Başarı</a:t>
            </a:r>
            <a:endParaRPr lang="en-US" sz="2200" dirty="0"/>
          </a:p>
        </p:txBody>
      </p:sp>
      <p:sp>
        <p:nvSpPr>
          <p:cNvPr id="6" name="Text 3"/>
          <p:cNvSpPr/>
          <p:nvPr/>
        </p:nvSpPr>
        <p:spPr>
          <a:xfrm>
            <a:off x="1020604" y="5576292"/>
            <a:ext cx="3742730" cy="108870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YOLOv8 ve YOLOv9 modelleri, gemi tespiti için başarılı sonuçlar vermiştir.</a:t>
            </a:r>
            <a:endParaRPr lang="en-US" sz="1750" dirty="0"/>
          </a:p>
        </p:txBody>
      </p:sp>
      <p:sp>
        <p:nvSpPr>
          <p:cNvPr id="7" name="Shape 4"/>
          <p:cNvSpPr/>
          <p:nvPr/>
        </p:nvSpPr>
        <p:spPr>
          <a:xfrm>
            <a:off x="5216962" y="4859060"/>
            <a:ext cx="4196358" cy="2395657"/>
          </a:xfrm>
          <a:prstGeom prst="roundRect">
            <a:avLst>
              <a:gd name="adj" fmla="val 1420"/>
            </a:avLst>
          </a:prstGeom>
          <a:solidFill>
            <a:srgbClr val="3A3B3C"/>
          </a:solidFill>
          <a:ln/>
        </p:spPr>
        <p:txBody>
          <a:bodyPr/>
          <a:lstStyle/>
          <a:p>
            <a:endParaRPr lang="tr-TR"/>
          </a:p>
        </p:txBody>
      </p:sp>
      <p:sp>
        <p:nvSpPr>
          <p:cNvPr id="8" name="Text 5"/>
          <p:cNvSpPr/>
          <p:nvPr/>
        </p:nvSpPr>
        <p:spPr>
          <a:xfrm>
            <a:off x="5443776" y="5085874"/>
            <a:ext cx="305502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YOLOv9'un Üstünlüğü</a:t>
            </a:r>
            <a:endParaRPr lang="en-US" sz="2200" dirty="0"/>
          </a:p>
        </p:txBody>
      </p:sp>
      <p:sp>
        <p:nvSpPr>
          <p:cNvPr id="9" name="Text 6"/>
          <p:cNvSpPr/>
          <p:nvPr/>
        </p:nvSpPr>
        <p:spPr>
          <a:xfrm>
            <a:off x="5443776" y="5576292"/>
            <a:ext cx="3742730" cy="108870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YOLOv9'un eğitimi daha hızlı tamamlanmış ve genel doğruluk oranı daha yüksek bulunmuştur.</a:t>
            </a:r>
            <a:endParaRPr lang="en-US" sz="1750" dirty="0"/>
          </a:p>
        </p:txBody>
      </p:sp>
      <p:sp>
        <p:nvSpPr>
          <p:cNvPr id="10" name="Shape 7"/>
          <p:cNvSpPr/>
          <p:nvPr/>
        </p:nvSpPr>
        <p:spPr>
          <a:xfrm>
            <a:off x="9640133" y="4859060"/>
            <a:ext cx="4196358" cy="2395657"/>
          </a:xfrm>
          <a:prstGeom prst="roundRect">
            <a:avLst>
              <a:gd name="adj" fmla="val 1420"/>
            </a:avLst>
          </a:prstGeom>
          <a:solidFill>
            <a:srgbClr val="3A3B3C"/>
          </a:solidFill>
          <a:ln/>
        </p:spPr>
        <p:txBody>
          <a:bodyPr/>
          <a:lstStyle/>
          <a:p>
            <a:endParaRPr lang="tr-TR"/>
          </a:p>
        </p:txBody>
      </p:sp>
      <p:sp>
        <p:nvSpPr>
          <p:cNvPr id="11" name="Text 8"/>
          <p:cNvSpPr/>
          <p:nvPr/>
        </p:nvSpPr>
        <p:spPr>
          <a:xfrm>
            <a:off x="9866948" y="508587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Etkinlik</a:t>
            </a:r>
            <a:endParaRPr lang="en-US" sz="2200" dirty="0"/>
          </a:p>
        </p:txBody>
      </p:sp>
      <p:sp>
        <p:nvSpPr>
          <p:cNvPr id="12" name="Text 9"/>
          <p:cNvSpPr/>
          <p:nvPr/>
        </p:nvSpPr>
        <p:spPr>
          <a:xfrm>
            <a:off x="9866948" y="5576292"/>
            <a:ext cx="3742730" cy="1451610"/>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Gemi tespiti çalışmaları için derin öğrenme tabanlı YOLO modellerinin etkinliği doğrulanmıştır.</a:t>
            </a:r>
            <a:endParaRPr lang="en-US" sz="1750" dirty="0"/>
          </a:p>
        </p:txBody>
      </p:sp>
      <p:sp>
        <p:nvSpPr>
          <p:cNvPr id="13" name="Metin kutusu 12">
            <a:extLst>
              <a:ext uri="{FF2B5EF4-FFF2-40B4-BE49-F238E27FC236}">
                <a16:creationId xmlns:a16="http://schemas.microsoft.com/office/drawing/2014/main" id="{ED4DDABC-079B-4516-5645-A1E6D549CA38}"/>
              </a:ext>
            </a:extLst>
          </p:cNvPr>
          <p:cNvSpPr txBox="1"/>
          <p:nvPr/>
        </p:nvSpPr>
        <p:spPr>
          <a:xfrm>
            <a:off x="12756994" y="7767495"/>
            <a:ext cx="1873405" cy="369332"/>
          </a:xfrm>
          <a:prstGeom prst="rect">
            <a:avLst/>
          </a:prstGeom>
          <a:solidFill>
            <a:schemeClr val="tx1">
              <a:lumMod val="85000"/>
              <a:lumOff val="15000"/>
            </a:schemeClr>
          </a:solidFill>
        </p:spPr>
        <p:txBody>
          <a:bodyPr wrap="square" rtlCol="0">
            <a:spAutoFit/>
          </a:bodyPr>
          <a:lstStyle/>
          <a:p>
            <a:pPr algn="ctr"/>
            <a:r>
              <a:rPr lang="tr-TR" dirty="0">
                <a:solidFill>
                  <a:schemeClr val="bg2"/>
                </a:solidFill>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066699"/>
            <a:ext cx="8845629"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Gelecek Çalışmalar İçin Öneriler</a:t>
            </a:r>
            <a:endParaRPr lang="en-US" sz="4450" dirty="0"/>
          </a:p>
        </p:txBody>
      </p:sp>
      <p:pic>
        <p:nvPicPr>
          <p:cNvPr id="4" name="Image 1" descr="preencoded.png"/>
          <p:cNvPicPr>
            <a:picLocks noChangeAspect="1"/>
          </p:cNvPicPr>
          <p:nvPr/>
        </p:nvPicPr>
        <p:blipFill>
          <a:blip r:embed="rId4"/>
          <a:stretch>
            <a:fillRect/>
          </a:stretch>
        </p:blipFill>
        <p:spPr>
          <a:xfrm>
            <a:off x="793790" y="5115639"/>
            <a:ext cx="566976" cy="566976"/>
          </a:xfrm>
          <a:prstGeom prst="rect">
            <a:avLst/>
          </a:prstGeom>
        </p:spPr>
      </p:pic>
      <p:sp>
        <p:nvSpPr>
          <p:cNvPr id="5" name="Text 1"/>
          <p:cNvSpPr/>
          <p:nvPr/>
        </p:nvSpPr>
        <p:spPr>
          <a:xfrm>
            <a:off x="793790" y="5909429"/>
            <a:ext cx="4120753" cy="1088708"/>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Daha büyük ve çeşitlendirilmiş veri setleriyle modelin performansının iyileştirilmesi</a:t>
            </a:r>
            <a:endParaRPr lang="en-US" sz="1750" dirty="0"/>
          </a:p>
        </p:txBody>
      </p:sp>
      <p:pic>
        <p:nvPicPr>
          <p:cNvPr id="6" name="Image 2" descr="preencoded.png"/>
          <p:cNvPicPr>
            <a:picLocks noChangeAspect="1"/>
          </p:cNvPicPr>
          <p:nvPr/>
        </p:nvPicPr>
        <p:blipFill>
          <a:blip r:embed="rId5"/>
          <a:stretch>
            <a:fillRect/>
          </a:stretch>
        </p:blipFill>
        <p:spPr>
          <a:xfrm>
            <a:off x="5254704" y="5115639"/>
            <a:ext cx="566976" cy="566976"/>
          </a:xfrm>
          <a:prstGeom prst="rect">
            <a:avLst/>
          </a:prstGeom>
        </p:spPr>
      </p:pic>
      <p:sp>
        <p:nvSpPr>
          <p:cNvPr id="7" name="Text 2"/>
          <p:cNvSpPr/>
          <p:nvPr/>
        </p:nvSpPr>
        <p:spPr>
          <a:xfrm>
            <a:off x="5254704" y="5909429"/>
            <a:ext cx="4120872" cy="1088708"/>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Farklı derin öğrenme modelleri (örneğin Transformer tabanlı) ile kıyaslamaların yapılması</a:t>
            </a:r>
            <a:endParaRPr lang="en-US" sz="1750" dirty="0"/>
          </a:p>
        </p:txBody>
      </p:sp>
      <p:pic>
        <p:nvPicPr>
          <p:cNvPr id="8" name="Image 3" descr="preencoded.png"/>
          <p:cNvPicPr>
            <a:picLocks noChangeAspect="1"/>
          </p:cNvPicPr>
          <p:nvPr/>
        </p:nvPicPr>
        <p:blipFill>
          <a:blip r:embed="rId5"/>
          <a:stretch>
            <a:fillRect/>
          </a:stretch>
        </p:blipFill>
        <p:spPr>
          <a:xfrm>
            <a:off x="9715738" y="5115639"/>
            <a:ext cx="566976" cy="566976"/>
          </a:xfrm>
          <a:prstGeom prst="rect">
            <a:avLst/>
          </a:prstGeom>
        </p:spPr>
      </p:pic>
      <p:sp>
        <p:nvSpPr>
          <p:cNvPr id="9" name="Text 3"/>
          <p:cNvSpPr/>
          <p:nvPr/>
        </p:nvSpPr>
        <p:spPr>
          <a:xfrm>
            <a:off x="9715738" y="5909429"/>
            <a:ext cx="4120753"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Gerçek zamanlı gemi tespiti için optimizasyon çalışmaları yapılması</a:t>
            </a:r>
            <a:endParaRPr lang="en-US" sz="1750" dirty="0"/>
          </a:p>
        </p:txBody>
      </p:sp>
      <p:sp>
        <p:nvSpPr>
          <p:cNvPr id="10" name="Metin kutusu 9">
            <a:extLst>
              <a:ext uri="{FF2B5EF4-FFF2-40B4-BE49-F238E27FC236}">
                <a16:creationId xmlns:a16="http://schemas.microsoft.com/office/drawing/2014/main" id="{69F08D73-28EB-E321-ABFA-60E19589E3E5}"/>
              </a:ext>
            </a:extLst>
          </p:cNvPr>
          <p:cNvSpPr txBox="1"/>
          <p:nvPr/>
        </p:nvSpPr>
        <p:spPr>
          <a:xfrm>
            <a:off x="12756994" y="7767495"/>
            <a:ext cx="1873405" cy="369332"/>
          </a:xfrm>
          <a:prstGeom prst="rect">
            <a:avLst/>
          </a:prstGeom>
          <a:solidFill>
            <a:schemeClr val="tx1">
              <a:lumMod val="85000"/>
              <a:lumOff val="15000"/>
            </a:schemeClr>
          </a:solidFill>
        </p:spPr>
        <p:txBody>
          <a:bodyPr wrap="square" rtlCol="0">
            <a:spAutoFit/>
          </a:bodyPr>
          <a:lstStyle/>
          <a:p>
            <a:pPr algn="ctr"/>
            <a:r>
              <a:rPr lang="tr-TR" dirty="0">
                <a:solidFill>
                  <a:schemeClr val="bg2"/>
                </a:solidFill>
              </a:rPr>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501622"/>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Sonuç</a:t>
            </a:r>
            <a:endParaRPr lang="en-US" sz="4450" dirty="0"/>
          </a:p>
        </p:txBody>
      </p:sp>
      <p:sp>
        <p:nvSpPr>
          <p:cNvPr id="4" name="Text 1"/>
          <p:cNvSpPr/>
          <p:nvPr/>
        </p:nvSpPr>
        <p:spPr>
          <a:xfrm>
            <a:off x="793790" y="3550563"/>
            <a:ext cx="7556421" cy="217741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Bu çalışma, YOLOv8 ve YOLOv9 algoritmalarının gemi tespiti uygulamalarında etkili olduğunu göstermiştir. YOLOv9, daha hızlı yakınsama ve daha yüksek doğruluk oranı ile daha iyi performans göstermiştir. Bu sonuçlar, YOLO mimarisinin gemi tespiti için güçlü bir araç olduğunu ve gerçek zamanlı uygulamalara entegre edilebileceğini göstermektedir.</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TotalTime>
  <Words>426</Words>
  <Application>Microsoft Office PowerPoint</Application>
  <PresentationFormat>Özel</PresentationFormat>
  <Paragraphs>63</Paragraphs>
  <Slides>8</Slides>
  <Notes>8</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8</vt:i4>
      </vt:variant>
    </vt:vector>
  </HeadingPairs>
  <TitlesOfParts>
    <vt:vector size="12" baseType="lpstr">
      <vt:lpstr>Arial</vt:lpstr>
      <vt:lpstr>Raleway</vt:lpstr>
      <vt:lpstr>Prata</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Tahir Tolu</cp:lastModifiedBy>
  <cp:revision>1</cp:revision>
  <dcterms:created xsi:type="dcterms:W3CDTF">2025-03-01T18:00:37Z</dcterms:created>
  <dcterms:modified xsi:type="dcterms:W3CDTF">2025-03-01T18:07:32Z</dcterms:modified>
</cp:coreProperties>
</file>